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58" r:id="rId4"/>
    <p:sldId id="278" r:id="rId5"/>
    <p:sldId id="291" r:id="rId6"/>
    <p:sldId id="292" r:id="rId7"/>
    <p:sldId id="293" r:id="rId8"/>
    <p:sldId id="296" r:id="rId9"/>
    <p:sldId id="294" r:id="rId10"/>
    <p:sldId id="29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55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Kamphuis" userId="1e6fb90aa6460e5a" providerId="LiveId" clId="{C5990EF9-3B95-451E-808E-5896486C3841}"/>
    <pc:docChg chg="custSel addSld modSld">
      <pc:chgData name="José Kamphuis" userId="1e6fb90aa6460e5a" providerId="LiveId" clId="{C5990EF9-3B95-451E-808E-5896486C3841}" dt="2017-11-20T11:17:21.272" v="273" actId="20577"/>
      <pc:docMkLst>
        <pc:docMk/>
      </pc:docMkLst>
      <pc:sldChg chg="modSp">
        <pc:chgData name="José Kamphuis" userId="1e6fb90aa6460e5a" providerId="LiveId" clId="{C5990EF9-3B95-451E-808E-5896486C3841}" dt="2017-11-20T11:17:21.272" v="273" actId="20577"/>
        <pc:sldMkLst>
          <pc:docMk/>
          <pc:sldMk cId="4156520105" sldId="256"/>
        </pc:sldMkLst>
        <pc:spChg chg="mod">
          <ac:chgData name="José Kamphuis" userId="1e6fb90aa6460e5a" providerId="LiveId" clId="{C5990EF9-3B95-451E-808E-5896486C3841}" dt="2017-11-20T11:17:21.272" v="273" actId="20577"/>
          <ac:spMkLst>
            <pc:docMk/>
            <pc:sldMk cId="4156520105" sldId="256"/>
            <ac:spMk id="3" creationId="{00000000-0000-0000-0000-000000000000}"/>
          </ac:spMkLst>
        </pc:spChg>
      </pc:sldChg>
      <pc:sldChg chg="modSp">
        <pc:chgData name="José Kamphuis" userId="1e6fb90aa6460e5a" providerId="LiveId" clId="{C5990EF9-3B95-451E-808E-5896486C3841}" dt="2017-11-06T19:57:05.634" v="1" actId="113"/>
        <pc:sldMkLst>
          <pc:docMk/>
          <pc:sldMk cId="3556957359" sldId="293"/>
        </pc:sldMkLst>
        <pc:spChg chg="mod">
          <ac:chgData name="José Kamphuis" userId="1e6fb90aa6460e5a" providerId="LiveId" clId="{C5990EF9-3B95-451E-808E-5896486C3841}" dt="2017-11-06T19:57:01.907" v="0" actId="113"/>
          <ac:spMkLst>
            <pc:docMk/>
            <pc:sldMk cId="3556957359" sldId="293"/>
            <ac:spMk id="2" creationId="{00000000-0000-0000-0000-000000000000}"/>
          </ac:spMkLst>
        </pc:spChg>
        <pc:spChg chg="mod">
          <ac:chgData name="José Kamphuis" userId="1e6fb90aa6460e5a" providerId="LiveId" clId="{C5990EF9-3B95-451E-808E-5896486C3841}" dt="2017-11-06T19:57:05.634" v="1" actId="113"/>
          <ac:spMkLst>
            <pc:docMk/>
            <pc:sldMk cId="3556957359" sldId="293"/>
            <ac:spMk id="3" creationId="{00000000-0000-0000-0000-000000000000}"/>
          </ac:spMkLst>
        </pc:spChg>
      </pc:sldChg>
      <pc:sldChg chg="modSp">
        <pc:chgData name="José Kamphuis" userId="1e6fb90aa6460e5a" providerId="LiveId" clId="{C5990EF9-3B95-451E-808E-5896486C3841}" dt="2017-11-06T20:02:18.544" v="9" actId="20577"/>
        <pc:sldMkLst>
          <pc:docMk/>
          <pc:sldMk cId="4228135318" sldId="294"/>
        </pc:sldMkLst>
        <pc:spChg chg="mod">
          <ac:chgData name="José Kamphuis" userId="1e6fb90aa6460e5a" providerId="LiveId" clId="{C5990EF9-3B95-451E-808E-5896486C3841}" dt="2017-11-06T20:02:06.642" v="7" actId="113"/>
          <ac:spMkLst>
            <pc:docMk/>
            <pc:sldMk cId="4228135318" sldId="294"/>
            <ac:spMk id="2" creationId="{2124C1C1-1588-4D3E-9133-D186282FEC02}"/>
          </ac:spMkLst>
        </pc:spChg>
        <pc:spChg chg="mod">
          <ac:chgData name="José Kamphuis" userId="1e6fb90aa6460e5a" providerId="LiveId" clId="{C5990EF9-3B95-451E-808E-5896486C3841}" dt="2017-11-06T20:02:18.544" v="9" actId="20577"/>
          <ac:spMkLst>
            <pc:docMk/>
            <pc:sldMk cId="4228135318" sldId="294"/>
            <ac:spMk id="3" creationId="{977B5F6A-C0E8-4485-8C3E-5C564F45B467}"/>
          </ac:spMkLst>
        </pc:spChg>
      </pc:sldChg>
      <pc:sldChg chg="modSp">
        <pc:chgData name="José Kamphuis" userId="1e6fb90aa6460e5a" providerId="LiveId" clId="{C5990EF9-3B95-451E-808E-5896486C3841}" dt="2017-11-07T09:39:43.390" v="229" actId="113"/>
        <pc:sldMkLst>
          <pc:docMk/>
          <pc:sldMk cId="1963384118" sldId="295"/>
        </pc:sldMkLst>
        <pc:spChg chg="mod">
          <ac:chgData name="José Kamphuis" userId="1e6fb90aa6460e5a" providerId="LiveId" clId="{C5990EF9-3B95-451E-808E-5896486C3841}" dt="2017-11-07T09:39:43.390" v="229" actId="113"/>
          <ac:spMkLst>
            <pc:docMk/>
            <pc:sldMk cId="1963384118" sldId="295"/>
            <ac:spMk id="2" creationId="{1C5EBA72-D006-4B55-A63F-CAFBF4F72021}"/>
          </ac:spMkLst>
        </pc:spChg>
      </pc:sldChg>
      <pc:sldChg chg="modSp add">
        <pc:chgData name="José Kamphuis" userId="1e6fb90aa6460e5a" providerId="LiveId" clId="{C5990EF9-3B95-451E-808E-5896486C3841}" dt="2017-11-07T09:39:31.103" v="228" actId="27636"/>
        <pc:sldMkLst>
          <pc:docMk/>
          <pc:sldMk cId="4253734629" sldId="296"/>
        </pc:sldMkLst>
        <pc:spChg chg="mod">
          <ac:chgData name="José Kamphuis" userId="1e6fb90aa6460e5a" providerId="LiveId" clId="{C5990EF9-3B95-451E-808E-5896486C3841}" dt="2017-11-06T20:03:54.881" v="39" actId="14100"/>
          <ac:spMkLst>
            <pc:docMk/>
            <pc:sldMk cId="4253734629" sldId="296"/>
            <ac:spMk id="2" creationId="{01FD9938-D8B2-4A27-993D-C113D065FBF2}"/>
          </ac:spMkLst>
        </pc:spChg>
        <pc:spChg chg="mod">
          <ac:chgData name="José Kamphuis" userId="1e6fb90aa6460e5a" providerId="LiveId" clId="{C5990EF9-3B95-451E-808E-5896486C3841}" dt="2017-11-07T09:39:31.103" v="228" actId="27636"/>
          <ac:spMkLst>
            <pc:docMk/>
            <pc:sldMk cId="4253734629" sldId="296"/>
            <ac:spMk id="3" creationId="{A288E2D1-68B2-413F-94EC-A14A85F485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Begroten &amp; Budgetteren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Hoofdstuk 3; Winst voor </a:t>
            </a:r>
            <a:r>
              <a:rPr lang="nl-NL"/>
              <a:t>de ondernemer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65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EBA72-D006-4B55-A63F-CAFBF4F7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HUISWERK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C5A8AE3-8FB7-440B-AF56-B6FB811D54F2}"/>
              </a:ext>
            </a:extLst>
          </p:cNvPr>
          <p:cNvSpPr txBox="1"/>
          <p:nvPr/>
        </p:nvSpPr>
        <p:spPr>
          <a:xfrm>
            <a:off x="2059619" y="2947386"/>
            <a:ext cx="8673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4000" b="1" dirty="0"/>
              <a:t>Opgaven tot en met </a:t>
            </a:r>
            <a:r>
              <a:rPr lang="nl-NL" sz="4000" b="1" dirty="0" err="1"/>
              <a:t>blz</a:t>
            </a:r>
            <a:r>
              <a:rPr lang="nl-NL" sz="4000" b="1" dirty="0"/>
              <a:t> 18 zijn af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4000" b="1" dirty="0"/>
              <a:t>Lezen </a:t>
            </a:r>
            <a:r>
              <a:rPr lang="nl-NL" sz="4000" b="1" dirty="0" err="1"/>
              <a:t>hoofstuk</a:t>
            </a:r>
            <a:r>
              <a:rPr lang="nl-NL" sz="4000" b="1" dirty="0"/>
              <a:t> 5; Constante en variabele kosten</a:t>
            </a:r>
          </a:p>
        </p:txBody>
      </p:sp>
    </p:spTree>
    <p:extLst>
      <p:ext uri="{BB962C8B-B14F-4D97-AF65-F5344CB8AC3E}">
        <p14:creationId xmlns:p14="http://schemas.microsoft.com/office/powerpoint/2010/main" val="196338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361459"/>
            <a:ext cx="9601196" cy="3950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Les 1: </a:t>
            </a:r>
            <a:r>
              <a:rPr lang="nl-NL" dirty="0">
                <a:solidFill>
                  <a:schemeClr val="tx1"/>
                </a:solidFill>
              </a:rPr>
              <a:t>Beginbalans + Exploitatiebegroting + liquiditeitsbegroting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Les 2: Winst voor de ondernemer + liquiditeitsbegroting</a:t>
            </a:r>
          </a:p>
          <a:p>
            <a:pPr marL="0" indent="0">
              <a:buNone/>
            </a:pPr>
            <a:r>
              <a:rPr lang="nl-NL" dirty="0"/>
              <a:t>Les 3: Constante en variabele kosten</a:t>
            </a:r>
          </a:p>
          <a:p>
            <a:pPr marL="0" indent="0">
              <a:buNone/>
            </a:pPr>
            <a:r>
              <a:rPr lang="nl-NL" dirty="0"/>
              <a:t>Les 4: Afschrijvingen en Begroten van de omzet</a:t>
            </a:r>
          </a:p>
          <a:p>
            <a:pPr marL="0" indent="0">
              <a:buNone/>
            </a:pPr>
            <a:r>
              <a:rPr lang="nl-NL" dirty="0"/>
              <a:t>Les 5: Budgetteren</a:t>
            </a:r>
          </a:p>
          <a:p>
            <a:pPr marL="0" indent="0">
              <a:buNone/>
            </a:pPr>
            <a:r>
              <a:rPr lang="nl-NL" dirty="0"/>
              <a:t>Les 6: Budgetteren</a:t>
            </a:r>
          </a:p>
          <a:p>
            <a:pPr marL="0" indent="0">
              <a:buNone/>
            </a:pPr>
            <a:r>
              <a:rPr lang="nl-NL" dirty="0"/>
              <a:t>Les 7: Oefentoets; uitloop</a:t>
            </a:r>
          </a:p>
          <a:p>
            <a:pPr marL="0" indent="0">
              <a:buNone/>
            </a:pPr>
            <a:r>
              <a:rPr lang="nl-NL" dirty="0"/>
              <a:t>Les 8: Toets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60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Winst voor de ondernemer </a:t>
            </a:r>
            <a:r>
              <a:rPr lang="nl-NL" b="1" dirty="0">
                <a:sym typeface="Wingdings" panose="05000000000000000000" pitchFamily="2" charset="2"/>
              </a:rPr>
              <a:t> </a:t>
            </a:r>
            <a:r>
              <a:rPr lang="nl-NL" b="1" dirty="0"/>
              <a:t>Economisch resultaat</a:t>
            </a:r>
          </a:p>
          <a:p>
            <a:r>
              <a:rPr lang="nl-NL" b="1" dirty="0"/>
              <a:t>Liquiditeitsbegroting (Zie ook PP les 1)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1763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WINST VOOR DE ONDERNEMER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Een ondernemer moet leven van de nettowinst die zijn onderneming maakt.</a:t>
            </a:r>
          </a:p>
          <a:p>
            <a:r>
              <a:rPr lang="nl-NL" b="1" dirty="0"/>
              <a:t>De winst moet genoeg zijn om van te leven </a:t>
            </a:r>
            <a:r>
              <a:rPr lang="nl-NL" b="1" dirty="0">
                <a:sym typeface="Wingdings" panose="05000000000000000000" pitchFamily="2" charset="2"/>
              </a:rPr>
              <a:t> minimaal een reëel salaris</a:t>
            </a:r>
          </a:p>
          <a:p>
            <a:r>
              <a:rPr lang="nl-NL" b="1" dirty="0">
                <a:sym typeface="Wingdings" panose="05000000000000000000" pitchFamily="2" charset="2"/>
              </a:rPr>
              <a:t>Daarnaast heeft hij spaargeld ingebracht. Op de bank krijgt hij hiervoor rente. Dit moet de ondernemer minimaal terugverdienen in zijn bedrijf.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8379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4C342-699A-4D05-AE67-1493C33D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Schema economisch resultaat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1967915-E26E-465F-B53F-C6C48AA29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887666"/>
              </p:ext>
            </p:extLst>
          </p:nvPr>
        </p:nvGraphicFramePr>
        <p:xfrm>
          <a:off x="2059619" y="2548464"/>
          <a:ext cx="8100381" cy="330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0381">
                  <a:extLst>
                    <a:ext uri="{9D8B030D-6E8A-4147-A177-3AD203B41FA5}">
                      <a16:colId xmlns:a16="http://schemas.microsoft.com/office/drawing/2014/main" val="3103113981"/>
                    </a:ext>
                  </a:extLst>
                </a:gridCol>
              </a:tblGrid>
              <a:tr h="550320">
                <a:tc>
                  <a:txBody>
                    <a:bodyPr/>
                    <a:lstStyle/>
                    <a:p>
                      <a:r>
                        <a:rPr lang="nl-NL" dirty="0"/>
                        <a:t>Economisch resultaat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374102"/>
                  </a:ext>
                </a:extLst>
              </a:tr>
              <a:tr h="550320">
                <a:tc>
                  <a:txBody>
                    <a:bodyPr/>
                    <a:lstStyle/>
                    <a:p>
                      <a:r>
                        <a:rPr lang="nl-NL" dirty="0"/>
                        <a:t>Nettowinst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094134"/>
                  </a:ext>
                </a:extLst>
              </a:tr>
              <a:tr h="550320">
                <a:tc>
                  <a:txBody>
                    <a:bodyPr/>
                    <a:lstStyle/>
                    <a:p>
                      <a:r>
                        <a:rPr lang="nl-NL" dirty="0"/>
                        <a:t>Gewaardeerd loon                                                  -/-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08307"/>
                  </a:ext>
                </a:extLst>
              </a:tr>
              <a:tr h="550320">
                <a:tc>
                  <a:txBody>
                    <a:bodyPr/>
                    <a:lstStyle/>
                    <a:p>
                      <a:r>
                        <a:rPr lang="nl-NL" dirty="0"/>
                        <a:t>Opbrengst Eigen vermogen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225225"/>
                  </a:ext>
                </a:extLst>
              </a:tr>
              <a:tr h="550320">
                <a:tc>
                  <a:txBody>
                    <a:bodyPr/>
                    <a:lstStyle/>
                    <a:p>
                      <a:r>
                        <a:rPr lang="nl-NL" dirty="0"/>
                        <a:t>Gewaardeerde interest                                           -/-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475689"/>
                  </a:ext>
                </a:extLst>
              </a:tr>
              <a:tr h="550320">
                <a:tc>
                  <a:txBody>
                    <a:bodyPr/>
                    <a:lstStyle/>
                    <a:p>
                      <a:r>
                        <a:rPr lang="nl-NL" b="1" dirty="0"/>
                        <a:t>Economisch resultaat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136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83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E348D-8F3B-4469-9812-4FB2DE78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FF6EA18-BA8D-43E2-B6FE-19D3FDAA8447}"/>
              </a:ext>
            </a:extLst>
          </p:cNvPr>
          <p:cNvSpPr txBox="1"/>
          <p:nvPr/>
        </p:nvSpPr>
        <p:spPr>
          <a:xfrm>
            <a:off x="1145220" y="3107183"/>
            <a:ext cx="10173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Maak de opgave op </a:t>
            </a:r>
            <a:r>
              <a:rPr lang="nl-NL" sz="4000" b="1" dirty="0" err="1"/>
              <a:t>blz</a:t>
            </a:r>
            <a:r>
              <a:rPr lang="nl-NL" sz="4000" b="1" dirty="0"/>
              <a:t> 15</a:t>
            </a:r>
          </a:p>
          <a:p>
            <a:endParaRPr lang="nl-NL" sz="4000" b="1" dirty="0"/>
          </a:p>
          <a:p>
            <a:pPr marL="742950" indent="-742950">
              <a:buFont typeface="+mj-lt"/>
              <a:buAutoNum type="arabicPeriod"/>
            </a:pPr>
            <a:r>
              <a:rPr lang="nl-NL" sz="4000" b="1" dirty="0"/>
              <a:t>Mag in tweetallen</a:t>
            </a:r>
          </a:p>
          <a:p>
            <a:pPr marL="742950" indent="-742950">
              <a:buFont typeface="+mj-lt"/>
              <a:buAutoNum type="arabicPeriod"/>
            </a:pPr>
            <a:r>
              <a:rPr lang="nl-NL" sz="4000" b="1" dirty="0"/>
              <a:t>20 minuten de tijd</a:t>
            </a:r>
          </a:p>
        </p:txBody>
      </p:sp>
    </p:spTree>
    <p:extLst>
      <p:ext uri="{BB962C8B-B14F-4D97-AF65-F5344CB8AC3E}">
        <p14:creationId xmlns:p14="http://schemas.microsoft.com/office/powerpoint/2010/main" val="238046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Liquiditeitsbegroting (herhaling)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Is een overzicht van de verwachte ontvangsten en de verwachte uitgaven in een bepaalde periode.</a:t>
            </a:r>
          </a:p>
          <a:p>
            <a:r>
              <a:rPr lang="nl-NL" b="1" dirty="0"/>
              <a:t>Lijkt op het eerste gezicht op de exploitatiebegroting.</a:t>
            </a:r>
          </a:p>
          <a:p>
            <a:r>
              <a:rPr lang="nl-NL" b="1" dirty="0"/>
              <a:t>Doel: inzicht geven in de tekorten en overschotten voor het komende jaar. </a:t>
            </a:r>
          </a:p>
          <a:p>
            <a:r>
              <a:rPr lang="nl-NL" b="1" dirty="0"/>
              <a:t>In geval van tekorten kan de onderneming tijdig bij een bank een rekening-courantkrediet aanvragen</a:t>
            </a:r>
            <a:r>
              <a:rPr lang="en-US" b="1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69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D9938-D8B2-4A27-993D-C113D065F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1083076"/>
            <a:ext cx="8158688" cy="1083075"/>
          </a:xfrm>
        </p:spPr>
        <p:txBody>
          <a:bodyPr>
            <a:normAutofit/>
          </a:bodyPr>
          <a:lstStyle/>
          <a:p>
            <a:r>
              <a:rPr lang="nl-NL" b="1" dirty="0"/>
              <a:t>Liquiditeitsbegroting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88E2D1-68B2-413F-94EC-A14A85F48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2379216"/>
            <a:ext cx="8158690" cy="3710865"/>
          </a:xfrm>
        </p:spPr>
        <p:txBody>
          <a:bodyPr>
            <a:normAutofit/>
          </a:bodyPr>
          <a:lstStyle/>
          <a:p>
            <a:pPr algn="l"/>
            <a:endParaRPr lang="nl-NL" b="1" dirty="0"/>
          </a:p>
          <a:p>
            <a:pPr algn="l"/>
            <a:r>
              <a:rPr lang="nl-NL" b="1" dirty="0"/>
              <a:t>Een voorbeeld vind je op;</a:t>
            </a:r>
          </a:p>
          <a:p>
            <a:pPr algn="l"/>
            <a:endParaRPr lang="nl-NL" b="1" dirty="0"/>
          </a:p>
          <a:p>
            <a:pPr algn="l"/>
            <a:endParaRPr lang="nl-NL" b="1" dirty="0"/>
          </a:p>
          <a:p>
            <a:pPr algn="l"/>
            <a:r>
              <a:rPr lang="nl-NL" b="1" dirty="0"/>
              <a:t> http://www.startbedrijf.nl/artikel/Liquiditeitsbegroting</a:t>
            </a:r>
          </a:p>
          <a:p>
            <a:pPr algn="l"/>
            <a:r>
              <a:rPr lang="nl-NL" b="1" dirty="0"/>
              <a:t>op de site van de Kamer van Koophandel</a:t>
            </a:r>
          </a:p>
        </p:txBody>
      </p:sp>
    </p:spTree>
    <p:extLst>
      <p:ext uri="{BB962C8B-B14F-4D97-AF65-F5344CB8AC3E}">
        <p14:creationId xmlns:p14="http://schemas.microsoft.com/office/powerpoint/2010/main" val="425373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4C1C1-1588-4D3E-9133-D186282FE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Liquiditeitsbegroting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7B5F6A-C0E8-4485-8C3E-5C564F45B467}"/>
              </a:ext>
            </a:extLst>
          </p:cNvPr>
          <p:cNvSpPr txBox="1"/>
          <p:nvPr/>
        </p:nvSpPr>
        <p:spPr>
          <a:xfrm flipH="1">
            <a:off x="2274014" y="2823099"/>
            <a:ext cx="7668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Opdracht;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/>
              <a:t>Maken opgaven op </a:t>
            </a:r>
            <a:r>
              <a:rPr lang="nl-NL" sz="4000" b="1" dirty="0" err="1"/>
              <a:t>blz</a:t>
            </a:r>
            <a:r>
              <a:rPr lang="nl-NL" sz="4000" b="1" dirty="0"/>
              <a:t> 17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/>
              <a:t>Maken de opdracht A; liquiditeitsbegroting familie Hageman op wikiwijsnr. 113492</a:t>
            </a:r>
          </a:p>
        </p:txBody>
      </p:sp>
    </p:spTree>
    <p:extLst>
      <p:ext uri="{BB962C8B-B14F-4D97-AF65-F5344CB8AC3E}">
        <p14:creationId xmlns:p14="http://schemas.microsoft.com/office/powerpoint/2010/main" val="4228135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2933</TotalTime>
  <Words>277</Words>
  <Application>Microsoft Office PowerPoint</Application>
  <PresentationFormat>Breedbeeld</PresentationFormat>
  <Paragraphs>49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Organisch</vt:lpstr>
      <vt:lpstr>Begroten &amp; Budgetteren</vt:lpstr>
      <vt:lpstr>Agenda</vt:lpstr>
      <vt:lpstr>Vandaag</vt:lpstr>
      <vt:lpstr>WINST VOOR DE ONDERNEMER</vt:lpstr>
      <vt:lpstr>Schema economisch resultaat</vt:lpstr>
      <vt:lpstr>Opdracht</vt:lpstr>
      <vt:lpstr>Liquiditeitsbegroting (herhaling)</vt:lpstr>
      <vt:lpstr>Liquiditeitsbegroting</vt:lpstr>
      <vt:lpstr>Liquiditeitsbegroting</vt:lpstr>
      <vt:lpstr>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Ondernemingsplan</dc:title>
  <dc:creator>Manuela &amp; Michelle</dc:creator>
  <cp:lastModifiedBy>Géraar de Jong</cp:lastModifiedBy>
  <cp:revision>56</cp:revision>
  <dcterms:created xsi:type="dcterms:W3CDTF">2013-11-19T09:13:31Z</dcterms:created>
  <dcterms:modified xsi:type="dcterms:W3CDTF">2019-12-09T09:37:09Z</dcterms:modified>
</cp:coreProperties>
</file>